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Eczar" charset="1" panose="02000603040300000004"/>
      <p:regular r:id="rId20"/>
    </p:embeddedFont>
    <p:embeddedFont>
      <p:font typeface="Eczar Bold" charset="1" panose="02000603040300000004"/>
      <p:regular r:id="rId21"/>
    </p:embeddedFont>
    <p:embeddedFont>
      <p:font typeface="Eczar Medium" charset="1" panose="02000603040300000004"/>
      <p:regular r:id="rId22"/>
    </p:embeddedFont>
    <p:embeddedFont>
      <p:font typeface="Eczar Semi-Bold" charset="1" panose="02000603040300000004"/>
      <p:regular r:id="rId23"/>
    </p:embeddedFont>
    <p:embeddedFont>
      <p:font typeface="Eczar Ultra-Bold" charset="1" panose="0200060304030000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1.png" Type="http://schemas.openxmlformats.org/officeDocument/2006/relationships/image"/><Relationship Id="rId12" Target="../media/image2.svg" Type="http://schemas.openxmlformats.org/officeDocument/2006/relationships/image"/><Relationship Id="rId13" Target="../media/image4.png" Type="http://schemas.openxmlformats.org/officeDocument/2006/relationships/image"/><Relationship Id="rId2" Target="https://www.geeksforgeeks.org/network-layer-introduction-ipv4/" TargetMode="External" Type="http://schemas.openxmlformats.org/officeDocument/2006/relationships/hyperlink"/><Relationship Id="rId3" Target="https://www.geeksforgeeks.org/network-layer-introduction-ipv4/" TargetMode="External" Type="http://schemas.openxmlformats.org/officeDocument/2006/relationships/hyperlink"/><Relationship Id="rId4" Target="https://www.geeksforgeeks.org/network-layer-introduction-ipv4/" TargetMode="External" Type="http://schemas.openxmlformats.org/officeDocument/2006/relationships/hyperlink"/><Relationship Id="rId5" Target="https://www.geeksforgeeks.org/network-layer-introduction-ipv4/" TargetMode="External" Type="http://schemas.openxmlformats.org/officeDocument/2006/relationships/hyperlink"/><Relationship Id="rId6" Target="https://www.geeksforgeeks.org/network-layer-introduction-ipv4/" TargetMode="External" Type="http://schemas.openxmlformats.org/officeDocument/2006/relationships/hyperlink"/><Relationship Id="rId7" Target="https://www.geeksforgeeks.org/network-layer-introduction-ipv4/" TargetMode="External" Type="http://schemas.openxmlformats.org/officeDocument/2006/relationships/hyperlink"/><Relationship Id="rId8" Target="https://www.geeksforgeeks.org/network-layer-introduction-ipv4/" TargetMode="External" Type="http://schemas.openxmlformats.org/officeDocument/2006/relationships/hyperlink"/><Relationship Id="rId9" Target="https://www.geeksforgeeks.org/network-layer-introduction-ipv4/"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4.png" Type="http://schemas.openxmlformats.org/officeDocument/2006/relationships/image"/><Relationship Id="rId2" Target="https://www.geeksforgeeks.org/network-layer-introduction-ipv4/" TargetMode="External" Type="http://schemas.openxmlformats.org/officeDocument/2006/relationships/hyperlink"/><Relationship Id="rId3" Target="https://www.geeksforgeeks.org/network-layer-introduction-ipv4/" TargetMode="External" Type="http://schemas.openxmlformats.org/officeDocument/2006/relationships/hyperlink"/><Relationship Id="rId4" Target="https://www.geeksforgeeks.org/network-layer-introduction-ipv4/" TargetMode="External" Type="http://schemas.openxmlformats.org/officeDocument/2006/relationships/hyperlink"/><Relationship Id="rId5" Target="https://www.geeksforgeeks.org/network-layer-introduction-ipv4/" TargetMode="External" Type="http://schemas.openxmlformats.org/officeDocument/2006/relationships/hyperlink"/><Relationship Id="rId6" Target="https://www.geeksforgeeks.org/network-layer-introduction-ipv4/" TargetMode="External" Type="http://schemas.openxmlformats.org/officeDocument/2006/relationships/hyperlink"/><Relationship Id="rId7" Target="https://www.geeksforgeeks.org/network-layer-introduction-ipv4/" TargetMode="External" Type="http://schemas.openxmlformats.org/officeDocument/2006/relationships/hyperlink"/><Relationship Id="rId8" Target="../media/image3.png" Type="http://schemas.openxmlformats.org/officeDocument/2006/relationships/image"/><Relationship Id="rId9"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 Id="rId7" Target="https://www.geeksforgeeks.org/network-layer-introduction-ipv4/" TargetMode="External" Type="http://schemas.openxmlformats.org/officeDocument/2006/relationships/hyperlink"/><Relationship Id="rId8" Target="https://www.geeksforgeeks.org/network-layer-introduction-ipv4/" TargetMode="External" Type="http://schemas.openxmlformats.org/officeDocument/2006/relationships/hyperlink"/></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https://www.geeksforgeeks.org/what-is-an-ip-address/" TargetMode="External" Type="http://schemas.openxmlformats.org/officeDocument/2006/relationships/hyperlink"/><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https://www.geeksforgeeks.org/what-is-ipv4/" TargetMode="External" Type="http://schemas.openxmlformats.org/officeDocument/2006/relationships/hyperlink"/><Relationship Id="rId9" Target="https://www.geeksforgeeks.org/internet-protocol-version-6-ipv6/"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https://www.geeksforgeeks.org/network-layer-introduction-ipv4/" TargetMode="External" Type="http://schemas.openxmlformats.org/officeDocument/2006/relationships/hyperlink"/><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https://www.geeksforgeeks.org/network-layer-introduction-ipv4/" TargetMode="External" Type="http://schemas.openxmlformats.org/officeDocument/2006/relationships/hyperlink"/><Relationship Id="rId3" Target="https://www.geeksforgeeks.org/network-layer-introduction-ipv4/" TargetMode="External" Type="http://schemas.openxmlformats.org/officeDocument/2006/relationships/hyperlink"/><Relationship Id="rId4" Target="https://www.geeksforgeeks.org/network-layer-introduction-ipv4/" TargetMode="External" Type="http://schemas.openxmlformats.org/officeDocument/2006/relationships/hyperlink"/><Relationship Id="rId5" Target="../media/image3.pn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https://www.geeksforgeeks.org/network-layer-introduction-ipv4/" TargetMode="External" Type="http://schemas.openxmlformats.org/officeDocument/2006/relationships/hyperlink"/><Relationship Id="rId3" Target="https://www.geeksforgeeks.org/network-layer-introduction-ipv4/" TargetMode="External" Type="http://schemas.openxmlformats.org/officeDocument/2006/relationships/hyperlink"/><Relationship Id="rId4" Target="https://www.geeksforgeeks.org/network-layer-introduction-ipv4/" TargetMode="External" Type="http://schemas.openxmlformats.org/officeDocument/2006/relationships/hyperlink"/><Relationship Id="rId5" Target="https://www.geeksforgeeks.org/network-layer-introduction-ipv4/" TargetMode="External" Type="http://schemas.openxmlformats.org/officeDocument/2006/relationships/hyperlink"/><Relationship Id="rId6" Target="https://www.geeksforgeeks.org/network-layer-introduction-ipv4/" TargetMode="External" Type="http://schemas.openxmlformats.org/officeDocument/2006/relationships/hyperlink"/><Relationship Id="rId7" Target="../media/image3.pn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5459392" y="358695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2042291" y="3086100"/>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210107" y="2993467"/>
            <a:ext cx="18184100" cy="4787076"/>
          </a:xfrm>
          <a:prstGeom prst="rect">
            <a:avLst/>
          </a:prstGeom>
        </p:spPr>
        <p:txBody>
          <a:bodyPr anchor="t" rtlCol="false" tIns="0" lIns="0" bIns="0" rIns="0">
            <a:spAutoFit/>
          </a:bodyPr>
          <a:lstStyle/>
          <a:p>
            <a:pPr algn="ctr">
              <a:lnSpc>
                <a:spcPts val="18819"/>
              </a:lnSpc>
            </a:pPr>
            <a:r>
              <a:rPr lang="en-US" sz="16364">
                <a:solidFill>
                  <a:srgbClr val="273384"/>
                </a:solidFill>
                <a:latin typeface="Eczar Bold"/>
              </a:rPr>
              <a:t>IPV4 and</a:t>
            </a:r>
          </a:p>
          <a:p>
            <a:pPr algn="ctr">
              <a:lnSpc>
                <a:spcPts val="18819"/>
              </a:lnSpc>
            </a:pPr>
            <a:r>
              <a:rPr lang="en-US" sz="16364">
                <a:solidFill>
                  <a:srgbClr val="273384"/>
                </a:solidFill>
                <a:latin typeface="Eczar Bold"/>
              </a:rPr>
              <a:t> IPV6</a:t>
            </a:r>
          </a:p>
        </p:txBody>
      </p:sp>
      <p:sp>
        <p:nvSpPr>
          <p:cNvPr name="Freeform 9" id="9"/>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3442328">
            <a:off x="12759754" y="6160928"/>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4794284" y="8773795"/>
            <a:ext cx="13179708" cy="813435"/>
          </a:xfrm>
          <a:prstGeom prst="rect">
            <a:avLst/>
          </a:prstGeom>
        </p:spPr>
        <p:txBody>
          <a:bodyPr anchor="t" rtlCol="false" tIns="0" lIns="0" bIns="0" rIns="0">
            <a:spAutoFit/>
          </a:bodyPr>
          <a:lstStyle/>
          <a:p>
            <a:pPr algn="r">
              <a:lnSpc>
                <a:spcPts val="3045"/>
              </a:lnSpc>
            </a:pPr>
            <a:r>
              <a:rPr lang="en-US" sz="3500">
                <a:solidFill>
                  <a:srgbClr val="000000"/>
                </a:solidFill>
                <a:latin typeface="Raleway"/>
              </a:rPr>
              <a:t>Jeevanantham V (2021506031)</a:t>
            </a:r>
          </a:p>
          <a:p>
            <a:pPr algn="r">
              <a:lnSpc>
                <a:spcPts val="3045"/>
              </a:lnSpc>
            </a:pPr>
            <a:r>
              <a:rPr lang="en-US" sz="3500">
                <a:solidFill>
                  <a:srgbClr val="000000"/>
                </a:solidFill>
                <a:latin typeface="Raleway"/>
              </a:rPr>
              <a:t>Dept., of Information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1672705" y="942975"/>
            <a:ext cx="14942590" cy="9448951"/>
          </a:xfrm>
          <a:prstGeom prst="rect">
            <a:avLst/>
          </a:prstGeom>
        </p:spPr>
        <p:txBody>
          <a:bodyPr anchor="t" rtlCol="false" tIns="0" lIns="0" bIns="0" rIns="0">
            <a:spAutoFit/>
          </a:bodyPr>
          <a:lstStyle/>
          <a:p>
            <a:pPr>
              <a:lnSpc>
                <a:spcPts val="4716"/>
              </a:lnSpc>
            </a:pPr>
          </a:p>
          <a:p>
            <a:pPr marL="727382" indent="-363691" lvl="1">
              <a:lnSpc>
                <a:spcPts val="4716"/>
              </a:lnSpc>
              <a:buFont typeface="Arial"/>
              <a:buChar char="•"/>
            </a:pPr>
            <a:r>
              <a:rPr lang="en-US" sz="3369">
                <a:solidFill>
                  <a:srgbClr val="000000"/>
                </a:solidFill>
                <a:latin typeface="Raleway Bold"/>
                <a:hlinkClick r:id="rId2" tooltip="https://www.geeksforgeeks.org/network-layer-introduction-ipv4/"/>
              </a:rPr>
              <a:t>Simplifi</a:t>
            </a:r>
            <a:r>
              <a:rPr lang="en-US" sz="3369">
                <a:solidFill>
                  <a:srgbClr val="000000"/>
                </a:solidFill>
                <a:latin typeface="Raleway Bold"/>
                <a:hlinkClick r:id="rId3" tooltip="https://www.geeksforgeeks.org/network-layer-introduction-ipv4/"/>
              </a:rPr>
              <a:t>ed Header Format: </a:t>
            </a:r>
            <a:r>
              <a:rPr lang="en-US" sz="3369">
                <a:solidFill>
                  <a:srgbClr val="000000"/>
                </a:solidFill>
                <a:latin typeface="Raleway"/>
                <a:hlinkClick r:id="rId4" tooltip="https://www.geeksforgeeks.org/network-layer-introduction-ipv4/"/>
              </a:rPr>
              <a:t>As compared to IPv4, IPv6 has a simpler and more effective header Structure, which is more cost-effective and also increases the speed of Internet Connection.</a:t>
            </a:r>
          </a:p>
          <a:p>
            <a:pPr>
              <a:lnSpc>
                <a:spcPts val="4716"/>
              </a:lnSpc>
            </a:pPr>
          </a:p>
          <a:p>
            <a:pPr marL="727382" indent="-363691" lvl="1">
              <a:lnSpc>
                <a:spcPts val="4716"/>
              </a:lnSpc>
              <a:buFont typeface="Arial"/>
              <a:buChar char="•"/>
            </a:pPr>
            <a:r>
              <a:rPr lang="en-US" sz="3369">
                <a:solidFill>
                  <a:srgbClr val="000000"/>
                </a:solidFill>
                <a:latin typeface="Raleway Bold"/>
                <a:hlinkClick r:id="rId5" tooltip="https://www.geeksforgeeks.org/network-layer-introduction-ipv4/"/>
              </a:rPr>
              <a:t>P</a:t>
            </a:r>
            <a:r>
              <a:rPr lang="en-US" sz="3369">
                <a:solidFill>
                  <a:srgbClr val="000000"/>
                </a:solidFill>
                <a:latin typeface="Raleway Bold"/>
                <a:hlinkClick r:id="rId6" tooltip="https://www.geeksforgeeks.org/network-layer-introduction-ipv4/"/>
              </a:rPr>
              <a:t>rioritize:</a:t>
            </a:r>
            <a:r>
              <a:rPr lang="en-US" sz="3369">
                <a:solidFill>
                  <a:srgbClr val="000000"/>
                </a:solidFill>
                <a:latin typeface="Raleway"/>
                <a:hlinkClick r:id="rId7" tooltip="https://www.geeksforgeeks.org/network-layer-introduction-ipv4/"/>
              </a:rPr>
              <a:t> IPv6 contains stronger and more reliable support for QoS features, which helps in increasing traffic over websites and increases audio and video quality on pages.</a:t>
            </a:r>
          </a:p>
          <a:p>
            <a:pPr>
              <a:lnSpc>
                <a:spcPts val="4716"/>
              </a:lnSpc>
            </a:pPr>
          </a:p>
          <a:p>
            <a:pPr marL="727382" indent="-363691" lvl="1">
              <a:lnSpc>
                <a:spcPts val="4716"/>
              </a:lnSpc>
              <a:buFont typeface="Arial"/>
              <a:buChar char="•"/>
            </a:pPr>
            <a:r>
              <a:rPr lang="en-US" sz="3369">
                <a:solidFill>
                  <a:srgbClr val="000000"/>
                </a:solidFill>
                <a:latin typeface="Raleway Bold"/>
                <a:hlinkClick r:id="rId8" tooltip="https://www.geeksforgeeks.org/network-layer-introduction-ipv4/"/>
              </a:rPr>
              <a:t>Improved Support for Mobile Devices: </a:t>
            </a:r>
            <a:r>
              <a:rPr lang="en-US" sz="3369">
                <a:solidFill>
                  <a:srgbClr val="000000"/>
                </a:solidFill>
                <a:latin typeface="Raleway"/>
                <a:hlinkClick r:id="rId9" tooltip="https://www.geeksforgeeks.org/network-layer-introduction-ipv4/"/>
              </a:rPr>
              <a:t>IPv6 has increased and better support for Mobile Devices. It helps in making quick connections over other Mobile Devices and in a safer way than IPv4.</a:t>
            </a:r>
          </a:p>
          <a:p>
            <a:pPr>
              <a:lnSpc>
                <a:spcPts val="4716"/>
              </a:lnSpc>
            </a:pPr>
          </a:p>
          <a:p>
            <a:pPr>
              <a:lnSpc>
                <a:spcPts val="4716"/>
              </a:lnSpc>
            </a:pPr>
          </a:p>
          <a:p>
            <a:pPr>
              <a:lnSpc>
                <a:spcPts val="4716"/>
              </a:lnSpc>
            </a:pPr>
          </a:p>
          <a:p>
            <a:pPr>
              <a:lnSpc>
                <a:spcPts val="4716"/>
              </a:lnSpc>
            </a:pPr>
          </a:p>
        </p:txBody>
      </p:sp>
      <p:sp>
        <p:nvSpPr>
          <p:cNvPr name="Freeform 3" id="3"/>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10"/>
            <a:stretch>
              <a:fillRect l="-17736" t="0" r="0" b="0"/>
            </a:stretch>
          </a:blipFill>
        </p:spPr>
      </p:sp>
      <p:sp>
        <p:nvSpPr>
          <p:cNvPr name="Freeform 4" id="4"/>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 id="5"/>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10"/>
            <a:stretch>
              <a:fillRect l="-17736" t="0" r="0" b="0"/>
            </a:stretch>
          </a:blipFill>
        </p:spPr>
      </p:sp>
      <p:sp>
        <p:nvSpPr>
          <p:cNvPr name="Freeform 6" id="6"/>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13"/>
            <a:stretch>
              <a:fillRect l="0" t="0" r="0" b="0"/>
            </a:stretch>
          </a:blipFill>
        </p:spPr>
      </p:sp>
      <p:sp>
        <p:nvSpPr>
          <p:cNvPr name="Freeform 7" id="7"/>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13"/>
            <a:stretch>
              <a:fillRect l="0" t="0" r="0" b="0"/>
            </a:stretch>
          </a:blipFill>
        </p:spPr>
      </p:sp>
      <p:sp>
        <p:nvSpPr>
          <p:cNvPr name="Freeform 8" id="8"/>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1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359659" y="581025"/>
            <a:ext cx="17568682" cy="895350"/>
          </a:xfrm>
          <a:prstGeom prst="rect">
            <a:avLst/>
          </a:prstGeom>
        </p:spPr>
        <p:txBody>
          <a:bodyPr anchor="t" rtlCol="false" tIns="0" lIns="0" bIns="0" rIns="0">
            <a:spAutoFit/>
          </a:bodyPr>
          <a:lstStyle/>
          <a:p>
            <a:pPr algn="l" marL="0" indent="0" lvl="0">
              <a:lnSpc>
                <a:spcPts val="7080"/>
              </a:lnSpc>
              <a:spcBef>
                <a:spcPct val="0"/>
              </a:spcBef>
            </a:pPr>
            <a:r>
              <a:rPr lang="en-US" sz="5900">
                <a:solidFill>
                  <a:srgbClr val="273384"/>
                </a:solidFill>
                <a:latin typeface="Eczar Bold"/>
              </a:rPr>
              <a:t>DIFFERENCES BETWEEN IPV4 &amp; IPV6:</a:t>
            </a:r>
          </a:p>
        </p:txBody>
      </p:sp>
      <p:sp>
        <p:nvSpPr>
          <p:cNvPr name="Freeform 3" id="3"/>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4" id="4"/>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6" id="6"/>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7" id="7"/>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8" id="8"/>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9" id="9"/>
          <p:cNvSpPr/>
          <p:nvPr/>
        </p:nvSpPr>
        <p:spPr>
          <a:xfrm flipH="false" flipV="false" rot="0">
            <a:off x="1279804" y="1797721"/>
            <a:ext cx="15728392" cy="8298271"/>
          </a:xfrm>
          <a:custGeom>
            <a:avLst/>
            <a:gdLst/>
            <a:ahLst/>
            <a:cxnLst/>
            <a:rect r="r" b="b" t="t" l="l"/>
            <a:pathLst>
              <a:path h="8298271" w="15728392">
                <a:moveTo>
                  <a:pt x="0" y="0"/>
                </a:moveTo>
                <a:lnTo>
                  <a:pt x="15728392" y="0"/>
                </a:lnTo>
                <a:lnTo>
                  <a:pt x="15728392" y="8298271"/>
                </a:lnTo>
                <a:lnTo>
                  <a:pt x="0" y="8298271"/>
                </a:lnTo>
                <a:lnTo>
                  <a:pt x="0" y="0"/>
                </a:lnTo>
                <a:close/>
              </a:path>
            </a:pathLst>
          </a:custGeom>
          <a:blipFill>
            <a:blip r:embed="rId6"/>
            <a:stretch>
              <a:fillRect l="0" t="-929" r="0" b="-929"/>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499100" y="445381"/>
            <a:ext cx="17289801" cy="9396237"/>
          </a:xfrm>
          <a:custGeom>
            <a:avLst/>
            <a:gdLst/>
            <a:ahLst/>
            <a:cxnLst/>
            <a:rect r="r" b="b" t="t" l="l"/>
            <a:pathLst>
              <a:path h="9396237" w="17289801">
                <a:moveTo>
                  <a:pt x="0" y="0"/>
                </a:moveTo>
                <a:lnTo>
                  <a:pt x="17289800" y="0"/>
                </a:lnTo>
                <a:lnTo>
                  <a:pt x="17289800" y="9396238"/>
                </a:lnTo>
                <a:lnTo>
                  <a:pt x="0" y="9396238"/>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810405" y="0"/>
            <a:ext cx="16667190" cy="10181631"/>
          </a:xfrm>
          <a:custGeom>
            <a:avLst/>
            <a:gdLst/>
            <a:ahLst/>
            <a:cxnLst/>
            <a:rect r="r" b="b" t="t" l="l"/>
            <a:pathLst>
              <a:path h="10181631" w="16667190">
                <a:moveTo>
                  <a:pt x="0" y="0"/>
                </a:moveTo>
                <a:lnTo>
                  <a:pt x="16667190" y="0"/>
                </a:lnTo>
                <a:lnTo>
                  <a:pt x="16667190" y="10181631"/>
                </a:lnTo>
                <a:lnTo>
                  <a:pt x="0" y="10181631"/>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359659" y="361950"/>
            <a:ext cx="17568682"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Reserved Ports:</a:t>
            </a:r>
          </a:p>
        </p:txBody>
      </p:sp>
      <p:sp>
        <p:nvSpPr>
          <p:cNvPr name="Freeform 3" id="3"/>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4" id="4"/>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6" id="6"/>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7" id="7"/>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8" id="8"/>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9" id="9"/>
          <p:cNvSpPr/>
          <p:nvPr/>
        </p:nvSpPr>
        <p:spPr>
          <a:xfrm flipH="false" flipV="false" rot="0">
            <a:off x="4620806" y="2856349"/>
            <a:ext cx="8389174" cy="5417490"/>
          </a:xfrm>
          <a:custGeom>
            <a:avLst/>
            <a:gdLst/>
            <a:ahLst/>
            <a:cxnLst/>
            <a:rect r="r" b="b" t="t" l="l"/>
            <a:pathLst>
              <a:path h="5417490" w="8389174">
                <a:moveTo>
                  <a:pt x="0" y="0"/>
                </a:moveTo>
                <a:lnTo>
                  <a:pt x="8389174" y="0"/>
                </a:lnTo>
                <a:lnTo>
                  <a:pt x="8389174" y="5417490"/>
                </a:lnTo>
                <a:lnTo>
                  <a:pt x="0" y="5417490"/>
                </a:lnTo>
                <a:lnTo>
                  <a:pt x="0" y="0"/>
                </a:lnTo>
                <a:close/>
              </a:path>
            </a:pathLst>
          </a:custGeom>
          <a:blipFill>
            <a:blip r:embed="rId6"/>
            <a:stretch>
              <a:fillRect l="0" t="-327" r="0" b="-327"/>
            </a:stretch>
          </a:blipFill>
        </p:spPr>
      </p:sp>
      <p:sp>
        <p:nvSpPr>
          <p:cNvPr name="TextBox 10" id="10"/>
          <p:cNvSpPr txBox="true"/>
          <p:nvPr/>
        </p:nvSpPr>
        <p:spPr>
          <a:xfrm rot="0">
            <a:off x="-1332615" y="1984054"/>
            <a:ext cx="15047169" cy="688974"/>
          </a:xfrm>
          <a:prstGeom prst="rect">
            <a:avLst/>
          </a:prstGeom>
        </p:spPr>
        <p:txBody>
          <a:bodyPr anchor="t" rtlCol="false" tIns="0" lIns="0" bIns="0" rIns="0">
            <a:spAutoFit/>
          </a:bodyPr>
          <a:lstStyle/>
          <a:p>
            <a:pPr algn="ctr">
              <a:lnSpc>
                <a:spcPts val="5600"/>
              </a:lnSpc>
            </a:pPr>
            <a:r>
              <a:rPr lang="en-US" sz="4000">
                <a:solidFill>
                  <a:srgbClr val="273384"/>
                </a:solidFill>
                <a:latin typeface="Canva Sans Bold"/>
              </a:rPr>
              <a:t>Layers Involved in Communication Process: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1344098" y="-85725"/>
            <a:ext cx="14942590" cy="8858401"/>
          </a:xfrm>
          <a:prstGeom prst="rect">
            <a:avLst/>
          </a:prstGeom>
        </p:spPr>
        <p:txBody>
          <a:bodyPr anchor="t" rtlCol="false" tIns="0" lIns="0" bIns="0" rIns="0">
            <a:spAutoFit/>
          </a:bodyPr>
          <a:lstStyle/>
          <a:p>
            <a:pPr>
              <a:lnSpc>
                <a:spcPts val="4716"/>
              </a:lnSpc>
            </a:pPr>
          </a:p>
          <a:p>
            <a:pPr marL="727382" indent="-363691" lvl="1">
              <a:lnSpc>
                <a:spcPts val="4716"/>
              </a:lnSpc>
              <a:buFont typeface="Arial"/>
              <a:buChar char="•"/>
            </a:pPr>
            <a:r>
              <a:rPr lang="en-US" sz="3369">
                <a:solidFill>
                  <a:srgbClr val="000000"/>
                </a:solidFill>
                <a:latin typeface="Raleway Bold"/>
                <a:hlinkClick r:id="rId2" tooltip="https://www.geeksforgeeks.org/network-layer-introduction-ipv4/"/>
              </a:rPr>
              <a:t>Application Layer:</a:t>
            </a:r>
            <a:r>
              <a:rPr lang="en-US" sz="3369">
                <a:solidFill>
                  <a:srgbClr val="000000"/>
                </a:solidFill>
                <a:latin typeface="Raleway"/>
                <a:hlinkClick r:id="rId3" tooltip="https://www.geeksforgeeks.org/network-layer-introduction-ipv4/"/>
              </a:rPr>
              <a:t> This is where various applications and services reside, such as web browsers, email clients, FTP clients, etc. These applications communicate with the Transport Layer to transfer data.</a:t>
            </a:r>
          </a:p>
          <a:p>
            <a:pPr>
              <a:lnSpc>
                <a:spcPts val="4716"/>
              </a:lnSpc>
            </a:pPr>
          </a:p>
          <a:p>
            <a:pPr marL="727382" indent="-363691" lvl="1">
              <a:lnSpc>
                <a:spcPts val="4716"/>
              </a:lnSpc>
              <a:buFont typeface="Arial"/>
              <a:buChar char="•"/>
            </a:pPr>
            <a:r>
              <a:rPr lang="en-US" sz="3369">
                <a:solidFill>
                  <a:srgbClr val="000000"/>
                </a:solidFill>
                <a:latin typeface="Raleway Bold"/>
                <a:hlinkClick r:id="rId4" tooltip="https://www.geeksforgeeks.org/network-layer-introduction-ipv4/"/>
              </a:rPr>
              <a:t>Transport Layer</a:t>
            </a:r>
            <a:r>
              <a:rPr lang="en-US" sz="3369">
                <a:solidFill>
                  <a:srgbClr val="000000"/>
                </a:solidFill>
                <a:latin typeface="Raleway"/>
                <a:hlinkClick r:id="rId5" tooltip="https://www.geeksforgeeks.org/network-layer-introduction-ipv4/"/>
              </a:rPr>
              <a:t>: The Transport Layer is responsible for managing the communication between different applications running on different devices. It ensures reliable and efficient data transfer. Here we have two important protocols: TCP (Transmission Control Protocol) and UDP (User Datagram Protocol).</a:t>
            </a:r>
          </a:p>
          <a:p>
            <a:pPr>
              <a:lnSpc>
                <a:spcPts val="4716"/>
              </a:lnSpc>
            </a:pPr>
          </a:p>
          <a:p>
            <a:pPr marL="727382" indent="-363691" lvl="1">
              <a:lnSpc>
                <a:spcPts val="4716"/>
              </a:lnSpc>
              <a:buFont typeface="Arial"/>
              <a:buChar char="•"/>
            </a:pPr>
            <a:r>
              <a:rPr lang="en-US" sz="3369">
                <a:solidFill>
                  <a:srgbClr val="000000"/>
                </a:solidFill>
                <a:latin typeface="Raleway Bold"/>
                <a:hlinkClick r:id="rId6" tooltip="https://www.geeksforgeeks.org/network-layer-introduction-ipv4/"/>
              </a:rPr>
              <a:t>Internet Layer: </a:t>
            </a:r>
            <a:r>
              <a:rPr lang="en-US" sz="3369">
                <a:solidFill>
                  <a:srgbClr val="000000"/>
                </a:solidFill>
                <a:latin typeface="Raleway"/>
                <a:hlinkClick r:id="rId7" tooltip="https://www.geeksforgeeks.org/network-layer-introduction-ipv4/"/>
              </a:rPr>
              <a:t>The Internet Layer is responsible for routing data across different networks. It deals with IP addresses and handles the logical addressing of devices.</a:t>
            </a:r>
          </a:p>
          <a:p>
            <a:pPr>
              <a:lnSpc>
                <a:spcPts val="4716"/>
              </a:lnSpc>
            </a:pPr>
          </a:p>
        </p:txBody>
      </p:sp>
      <p:sp>
        <p:nvSpPr>
          <p:cNvPr name="Freeform 3" id="3"/>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8"/>
            <a:stretch>
              <a:fillRect l="-17736" t="0" r="0" b="0"/>
            </a:stretch>
          </a:blipFill>
        </p:spPr>
      </p:sp>
      <p:sp>
        <p:nvSpPr>
          <p:cNvPr name="Freeform 4" id="4"/>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 id="5"/>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8"/>
            <a:stretch>
              <a:fillRect l="-17736" t="0" r="0" b="0"/>
            </a:stretch>
          </a:blipFill>
        </p:spPr>
      </p:sp>
      <p:sp>
        <p:nvSpPr>
          <p:cNvPr name="Freeform 6" id="6"/>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11"/>
            <a:stretch>
              <a:fillRect l="0" t="0" r="0" b="0"/>
            </a:stretch>
          </a:blipFill>
        </p:spPr>
      </p:sp>
      <p:sp>
        <p:nvSpPr>
          <p:cNvPr name="Freeform 7" id="7"/>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1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3" id="3"/>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5" id="5"/>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10770726" y="3074101"/>
            <a:ext cx="6916751" cy="3873380"/>
          </a:xfrm>
          <a:custGeom>
            <a:avLst/>
            <a:gdLst/>
            <a:ahLst/>
            <a:cxnLst/>
            <a:rect r="r" b="b" t="t" l="l"/>
            <a:pathLst>
              <a:path h="3873380" w="6916751">
                <a:moveTo>
                  <a:pt x="0" y="0"/>
                </a:moveTo>
                <a:lnTo>
                  <a:pt x="6916750" y="0"/>
                </a:lnTo>
                <a:lnTo>
                  <a:pt x="6916750" y="3873380"/>
                </a:lnTo>
                <a:lnTo>
                  <a:pt x="0" y="3873380"/>
                </a:lnTo>
                <a:lnTo>
                  <a:pt x="0" y="0"/>
                </a:lnTo>
                <a:close/>
              </a:path>
            </a:pathLst>
          </a:custGeom>
          <a:blipFill>
            <a:blip r:embed="rId6"/>
            <a:stretch>
              <a:fillRect l="0" t="0" r="0" b="0"/>
            </a:stretch>
          </a:blipFill>
        </p:spPr>
      </p:sp>
      <p:sp>
        <p:nvSpPr>
          <p:cNvPr name="TextBox 8" id="8"/>
          <p:cNvSpPr txBox="true"/>
          <p:nvPr/>
        </p:nvSpPr>
        <p:spPr>
          <a:xfrm rot="0">
            <a:off x="0" y="-76200"/>
            <a:ext cx="14942590" cy="2115971"/>
          </a:xfrm>
          <a:prstGeom prst="rect">
            <a:avLst/>
          </a:prstGeom>
        </p:spPr>
        <p:txBody>
          <a:bodyPr anchor="t" rtlCol="false" tIns="0" lIns="0" bIns="0" rIns="0">
            <a:spAutoFit/>
          </a:bodyPr>
          <a:lstStyle/>
          <a:p>
            <a:pPr>
              <a:lnSpc>
                <a:spcPts val="5696"/>
              </a:lnSpc>
            </a:pPr>
          </a:p>
          <a:p>
            <a:pPr>
              <a:lnSpc>
                <a:spcPts val="5696"/>
              </a:lnSpc>
            </a:pPr>
            <a:r>
              <a:rPr lang="en-US" sz="4069">
                <a:solidFill>
                  <a:srgbClr val="000000"/>
                </a:solidFill>
                <a:latin typeface="Raleway Bold"/>
                <a:hlinkClick r:id="rId7" tooltip="https://www.geeksforgeeks.org/network-layer-introduction-ipv4/"/>
              </a:rPr>
              <a:t> </a:t>
            </a:r>
            <a:r>
              <a:rPr lang="en-US" sz="4069">
                <a:solidFill>
                  <a:srgbClr val="000000"/>
                </a:solidFill>
                <a:latin typeface="Raleway Bold"/>
              </a:rPr>
              <a:t>T</a:t>
            </a:r>
            <a:r>
              <a:rPr lang="en-US" sz="4069">
                <a:solidFill>
                  <a:srgbClr val="000000"/>
                </a:solidFill>
                <a:latin typeface="Raleway Bold"/>
                <a:hlinkClick r:id="rId8" tooltip="https://www.geeksforgeeks.org/network-layer-introduction-ipv4/"/>
              </a:rPr>
              <a:t>he reserved ports within the Transport Layer:</a:t>
            </a:r>
          </a:p>
          <a:p>
            <a:pPr>
              <a:lnSpc>
                <a:spcPts val="5696"/>
              </a:lnSpc>
            </a:pPr>
          </a:p>
        </p:txBody>
      </p:sp>
      <p:sp>
        <p:nvSpPr>
          <p:cNvPr name="TextBox 9" id="9"/>
          <p:cNvSpPr txBox="true"/>
          <p:nvPr/>
        </p:nvSpPr>
        <p:spPr>
          <a:xfrm rot="0">
            <a:off x="818686" y="1766135"/>
            <a:ext cx="9476573" cy="7027219"/>
          </a:xfrm>
          <a:prstGeom prst="rect">
            <a:avLst/>
          </a:prstGeom>
        </p:spPr>
        <p:txBody>
          <a:bodyPr anchor="t" rtlCol="false" tIns="0" lIns="0" bIns="0" rIns="0">
            <a:spAutoFit/>
          </a:bodyPr>
          <a:lstStyle/>
          <a:p>
            <a:pPr marL="666665" indent="-333332" lvl="1">
              <a:lnSpc>
                <a:spcPts val="4322"/>
              </a:lnSpc>
              <a:buFont typeface="Arial"/>
              <a:buChar char="•"/>
            </a:pPr>
            <a:r>
              <a:rPr lang="en-US" sz="3087">
                <a:solidFill>
                  <a:srgbClr val="000000"/>
                </a:solidFill>
                <a:latin typeface="Canva Sans"/>
              </a:rPr>
              <a:t>Reserved ports, also known as well-known ports, are network port numbers that have been assigned by the Internet Assigned Numbers Authority (IANA) to specific services or applications. </a:t>
            </a:r>
          </a:p>
          <a:p>
            <a:pPr marL="666665" indent="-333332" lvl="1">
              <a:lnSpc>
                <a:spcPts val="4322"/>
              </a:lnSpc>
              <a:buFont typeface="Arial"/>
              <a:buChar char="•"/>
            </a:pPr>
            <a:r>
              <a:rPr lang="en-US" sz="3087">
                <a:solidFill>
                  <a:srgbClr val="000000"/>
                </a:solidFill>
                <a:latin typeface="Canva Sans"/>
              </a:rPr>
              <a:t>These ports are typically used by widely-used protocols and services for communication on the internet. </a:t>
            </a:r>
          </a:p>
          <a:p>
            <a:pPr marL="666665" indent="-333332" lvl="1">
              <a:lnSpc>
                <a:spcPts val="4322"/>
              </a:lnSpc>
              <a:buFont typeface="Arial"/>
              <a:buChar char="•"/>
            </a:pPr>
            <a:r>
              <a:rPr lang="en-US" sz="3087">
                <a:solidFill>
                  <a:srgbClr val="000000"/>
                </a:solidFill>
                <a:latin typeface="Canva Sans"/>
              </a:rPr>
              <a:t>The port numbers range from 0 to 1023 and are considered "privileged" ports, meaning that they are restricted and can only be used by the system or applications with administrative privileges.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1081011" y="313817"/>
            <a:ext cx="16178289" cy="8944483"/>
          </a:xfrm>
          <a:prstGeom prst="rect">
            <a:avLst/>
          </a:prstGeom>
        </p:spPr>
        <p:txBody>
          <a:bodyPr anchor="t" rtlCol="false" tIns="0" lIns="0" bIns="0" rIns="0">
            <a:spAutoFit/>
          </a:bodyPr>
          <a:lstStyle/>
          <a:p>
            <a:pPr>
              <a:lnSpc>
                <a:spcPts val="5106"/>
              </a:lnSpc>
            </a:pPr>
            <a:r>
              <a:rPr lang="en-US" sz="3647">
                <a:solidFill>
                  <a:srgbClr val="000000"/>
                </a:solidFill>
                <a:latin typeface="Raleway Bold"/>
              </a:rPr>
              <a:t>RESERVED PORTS :</a:t>
            </a:r>
          </a:p>
          <a:p>
            <a:pPr marL="787534" indent="-393767" lvl="1">
              <a:lnSpc>
                <a:spcPts val="5106"/>
              </a:lnSpc>
              <a:buFont typeface="Arial"/>
              <a:buChar char="•"/>
            </a:pPr>
            <a:r>
              <a:rPr lang="en-US" sz="3647">
                <a:solidFill>
                  <a:srgbClr val="000000"/>
                </a:solidFill>
                <a:latin typeface="Raleway Bold"/>
              </a:rPr>
              <a:t>Well-known ports: </a:t>
            </a:r>
            <a:r>
              <a:rPr lang="en-US" sz="3647">
                <a:solidFill>
                  <a:srgbClr val="000000"/>
                </a:solidFill>
                <a:latin typeface="Raleway"/>
              </a:rPr>
              <a:t>These ports are in the range of 0 to 1023. As mentioned earlier, they are reserved for well-known and widely used services, such as HTTP (port 80), HTTPS (port 443), FTP (ports 20 and 21), and so on.</a:t>
            </a:r>
          </a:p>
          <a:p>
            <a:pPr marL="787534" indent="-393767" lvl="1">
              <a:lnSpc>
                <a:spcPts val="5106"/>
              </a:lnSpc>
              <a:buFont typeface="Arial"/>
              <a:buChar char="•"/>
            </a:pPr>
            <a:r>
              <a:rPr lang="en-US" sz="3647">
                <a:solidFill>
                  <a:srgbClr val="000000"/>
                </a:solidFill>
                <a:latin typeface="Raleway Bold"/>
              </a:rPr>
              <a:t>Registered ports</a:t>
            </a:r>
            <a:r>
              <a:rPr lang="en-US" sz="3647">
                <a:solidFill>
                  <a:srgbClr val="000000"/>
                </a:solidFill>
                <a:latin typeface="Raleway"/>
              </a:rPr>
              <a:t>: The range of registered ports is from 1024 to 49151. These ports are used for various applications and services that are not as universally known as the well-known ports but still have been registered with IANA.</a:t>
            </a:r>
          </a:p>
          <a:p>
            <a:pPr marL="787534" indent="-393767" lvl="1">
              <a:lnSpc>
                <a:spcPts val="5106"/>
              </a:lnSpc>
              <a:buFont typeface="Arial"/>
              <a:buChar char="•"/>
            </a:pPr>
            <a:r>
              <a:rPr lang="en-US" sz="3647">
                <a:solidFill>
                  <a:srgbClr val="000000"/>
                </a:solidFill>
                <a:latin typeface="Raleway Bold"/>
              </a:rPr>
              <a:t>Dynamic/Private ports:</a:t>
            </a:r>
            <a:r>
              <a:rPr lang="en-US" sz="3647">
                <a:solidFill>
                  <a:srgbClr val="000000"/>
                </a:solidFill>
                <a:latin typeface="Raleway"/>
              </a:rPr>
              <a:t> The dynamic/private port range spans from 49152 to 65535. These ports are used for temporary purposes and are usually chosen dynamically by the operating system when a client application initiates a connection.</a:t>
            </a:r>
          </a:p>
          <a:p>
            <a:pPr>
              <a:lnSpc>
                <a:spcPts val="5106"/>
              </a:lnSpc>
            </a:pPr>
          </a:p>
        </p:txBody>
      </p:sp>
      <p:sp>
        <p:nvSpPr>
          <p:cNvPr name="Freeform 3" id="3"/>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4" id="4"/>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6" id="6"/>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7" id="7"/>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664957" y="4022852"/>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ea typeface="Eczar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8920785" y="2690897"/>
            <a:ext cx="771999" cy="771999"/>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name="Group 4" id="4"/>
          <p:cNvGrpSpPr/>
          <p:nvPr/>
        </p:nvGrpSpPr>
        <p:grpSpPr>
          <a:xfrm rot="0">
            <a:off x="8920785" y="3970738"/>
            <a:ext cx="771999" cy="771999"/>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name="Group 6" id="6"/>
          <p:cNvGrpSpPr/>
          <p:nvPr/>
        </p:nvGrpSpPr>
        <p:grpSpPr>
          <a:xfrm rot="0">
            <a:off x="8920785" y="6530419"/>
            <a:ext cx="771999" cy="771999"/>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name="Group 8" id="8"/>
          <p:cNvGrpSpPr/>
          <p:nvPr/>
        </p:nvGrpSpPr>
        <p:grpSpPr>
          <a:xfrm rot="0">
            <a:off x="8920785" y="5250578"/>
            <a:ext cx="771999" cy="771999"/>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grpSp>
        <p:nvGrpSpPr>
          <p:cNvPr name="Group 10" id="10"/>
          <p:cNvGrpSpPr/>
          <p:nvPr/>
        </p:nvGrpSpPr>
        <p:grpSpPr>
          <a:xfrm rot="0">
            <a:off x="8920785" y="7810260"/>
            <a:ext cx="771999" cy="771999"/>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5E7F5"/>
            </a:solidFill>
          </p:spPr>
        </p:sp>
      </p:grpSp>
      <p:sp>
        <p:nvSpPr>
          <p:cNvPr name="Freeform 12" id="12"/>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13" id="13"/>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4" id="14"/>
          <p:cNvSpPr/>
          <p:nvPr/>
        </p:nvSpPr>
        <p:spPr>
          <a:xfrm flipH="false" flipV="false" rot="1432000">
            <a:off x="4416227" y="-215201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336602" y="2508064"/>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Introduction of IP Addressing</a:t>
            </a:r>
          </a:p>
        </p:txBody>
      </p:sp>
      <p:sp>
        <p:nvSpPr>
          <p:cNvPr name="TextBox 16" id="16"/>
          <p:cNvSpPr txBox="true"/>
          <p:nvPr/>
        </p:nvSpPr>
        <p:spPr>
          <a:xfrm rot="0">
            <a:off x="9034179" y="2661416"/>
            <a:ext cx="545211" cy="688086"/>
          </a:xfrm>
          <a:prstGeom prst="rect">
            <a:avLst/>
          </a:prstGeom>
        </p:spPr>
        <p:txBody>
          <a:bodyPr anchor="t" rtlCol="false" tIns="0" lIns="0" bIns="0" rIns="0">
            <a:spAutoFit/>
          </a:bodyPr>
          <a:lstStyle/>
          <a:p>
            <a:pPr algn="ctr">
              <a:lnSpc>
                <a:spcPts val="5652"/>
              </a:lnSpc>
            </a:pPr>
            <a:r>
              <a:rPr lang="en-US" sz="3600">
                <a:solidFill>
                  <a:srgbClr val="273384"/>
                </a:solidFill>
                <a:latin typeface="Raleway Bold"/>
              </a:rPr>
              <a:t>1</a:t>
            </a:r>
          </a:p>
        </p:txBody>
      </p:sp>
      <p:sp>
        <p:nvSpPr>
          <p:cNvPr name="TextBox 17" id="17"/>
          <p:cNvSpPr txBox="true"/>
          <p:nvPr/>
        </p:nvSpPr>
        <p:spPr>
          <a:xfrm rot="0">
            <a:off x="9034179" y="394125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2</a:t>
            </a:r>
          </a:p>
        </p:txBody>
      </p:sp>
      <p:sp>
        <p:nvSpPr>
          <p:cNvPr name="TextBox 18" id="18"/>
          <p:cNvSpPr txBox="true"/>
          <p:nvPr/>
        </p:nvSpPr>
        <p:spPr>
          <a:xfrm rot="0">
            <a:off x="9034179" y="646072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4</a:t>
            </a:r>
          </a:p>
        </p:txBody>
      </p:sp>
      <p:sp>
        <p:nvSpPr>
          <p:cNvPr name="TextBox 19" id="19"/>
          <p:cNvSpPr txBox="true"/>
          <p:nvPr/>
        </p:nvSpPr>
        <p:spPr>
          <a:xfrm rot="0">
            <a:off x="9034179" y="518650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3</a:t>
            </a:r>
          </a:p>
        </p:txBody>
      </p:sp>
      <p:sp>
        <p:nvSpPr>
          <p:cNvPr name="TextBox 20" id="20"/>
          <p:cNvSpPr txBox="true"/>
          <p:nvPr/>
        </p:nvSpPr>
        <p:spPr>
          <a:xfrm rot="0">
            <a:off x="9034179" y="7740568"/>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5</a:t>
            </a:r>
          </a:p>
        </p:txBody>
      </p:sp>
      <p:sp>
        <p:nvSpPr>
          <p:cNvPr name="TextBox 21" id="21"/>
          <p:cNvSpPr txBox="true"/>
          <p:nvPr/>
        </p:nvSpPr>
        <p:spPr>
          <a:xfrm rot="0">
            <a:off x="1730661" y="2543368"/>
            <a:ext cx="6456699" cy="26670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ea typeface="Eczar Bold"/>
              </a:rPr>
              <a:t>﻿Table Of Contents</a:t>
            </a:r>
          </a:p>
        </p:txBody>
      </p:sp>
      <p:sp>
        <p:nvSpPr>
          <p:cNvPr name="Freeform 22" id="22"/>
          <p:cNvSpPr/>
          <p:nvPr/>
        </p:nvSpPr>
        <p:spPr>
          <a:xfrm flipH="false" flipV="false" rot="-1149178">
            <a:off x="15144750" y="859457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470670" y="-5686232"/>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24" id="24"/>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TextBox 25" id="25"/>
          <p:cNvSpPr txBox="true"/>
          <p:nvPr/>
        </p:nvSpPr>
        <p:spPr>
          <a:xfrm rot="0">
            <a:off x="10336602" y="3829243"/>
            <a:ext cx="7322748" cy="1117981"/>
          </a:xfrm>
          <a:prstGeom prst="rect">
            <a:avLst/>
          </a:prstGeom>
        </p:spPr>
        <p:txBody>
          <a:bodyPr anchor="t" rtlCol="false" tIns="0" lIns="0" bIns="0" rIns="0">
            <a:spAutoFit/>
          </a:bodyPr>
          <a:lstStyle/>
          <a:p>
            <a:pPr algn="l">
              <a:lnSpc>
                <a:spcPts val="4351"/>
              </a:lnSpc>
            </a:pPr>
            <a:r>
              <a:rPr lang="en-US" sz="3399">
                <a:solidFill>
                  <a:srgbClr val="000000"/>
                </a:solidFill>
                <a:latin typeface="Raleway"/>
              </a:rPr>
              <a:t>Types of IP Address and its formats with the examples</a:t>
            </a:r>
          </a:p>
        </p:txBody>
      </p:sp>
      <p:sp>
        <p:nvSpPr>
          <p:cNvPr name="TextBox 26" id="26"/>
          <p:cNvSpPr txBox="true"/>
          <p:nvPr/>
        </p:nvSpPr>
        <p:spPr>
          <a:xfrm rot="0">
            <a:off x="10336602" y="5165026"/>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Benefits of IPV6 Over IPV4 </a:t>
            </a:r>
          </a:p>
        </p:txBody>
      </p:sp>
      <p:sp>
        <p:nvSpPr>
          <p:cNvPr name="TextBox 27" id="27"/>
          <p:cNvSpPr txBox="true"/>
          <p:nvPr/>
        </p:nvSpPr>
        <p:spPr>
          <a:xfrm rot="0">
            <a:off x="10336602" y="7705406"/>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Reserved ports</a:t>
            </a:r>
          </a:p>
        </p:txBody>
      </p:sp>
      <p:sp>
        <p:nvSpPr>
          <p:cNvPr name="TextBox 28" id="28"/>
          <p:cNvSpPr txBox="true"/>
          <p:nvPr/>
        </p:nvSpPr>
        <p:spPr>
          <a:xfrm rot="0">
            <a:off x="10336602" y="6386122"/>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Differences between IPV4 &amp; IPV6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3206108" y="3239384"/>
            <a:ext cx="12606852" cy="4020175"/>
          </a:xfrm>
          <a:prstGeom prst="rect">
            <a:avLst/>
          </a:prstGeom>
        </p:spPr>
        <p:txBody>
          <a:bodyPr anchor="t" rtlCol="false" tIns="0" lIns="0" bIns="0" rIns="0">
            <a:spAutoFit/>
          </a:bodyPr>
          <a:lstStyle/>
          <a:p>
            <a:pPr>
              <a:lnSpc>
                <a:spcPts val="5383"/>
              </a:lnSpc>
            </a:pPr>
            <a:r>
              <a:rPr lang="en-US" sz="3302">
                <a:solidFill>
                  <a:srgbClr val="000000"/>
                </a:solidFill>
                <a:latin typeface="Raleway"/>
              </a:rPr>
              <a:t>The address through which any computer communicates with our computer is simply called an </a:t>
            </a:r>
            <a:r>
              <a:rPr lang="en-US" sz="3302">
                <a:solidFill>
                  <a:srgbClr val="000000"/>
                </a:solidFill>
                <a:latin typeface="Raleway"/>
                <a:hlinkClick r:id="rId7" tooltip="https://www.geeksforgeeks.org/what-is-an-ip-address/"/>
              </a:rPr>
              <a:t>Internet Protocol Address or IP address</a:t>
            </a:r>
            <a:r>
              <a:rPr lang="en-US" sz="3302">
                <a:solidFill>
                  <a:srgbClr val="000000"/>
                </a:solidFill>
                <a:latin typeface="Raleway"/>
              </a:rPr>
              <a:t>. For Example, If we want to load a web page or we want to download something, we require the address for delivery of that particular file or webpage. That address is called an IP Address. </a:t>
            </a:r>
          </a:p>
        </p:txBody>
      </p:sp>
      <p:sp>
        <p:nvSpPr>
          <p:cNvPr name="Freeform 10" id="10"/>
          <p:cNvSpPr/>
          <p:nvPr/>
        </p:nvSpPr>
        <p:spPr>
          <a:xfrm flipH="false" flipV="false" rot="0">
            <a:off x="5198919" y="2822739"/>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871555" y="1273754"/>
            <a:ext cx="10473782" cy="1398143"/>
          </a:xfrm>
          <a:prstGeom prst="rect">
            <a:avLst/>
          </a:prstGeom>
        </p:spPr>
        <p:txBody>
          <a:bodyPr anchor="t" rtlCol="false" tIns="0" lIns="0" bIns="0" rIns="0">
            <a:spAutoFit/>
          </a:bodyPr>
          <a:lstStyle/>
          <a:p>
            <a:pPr algn="ctr">
              <a:lnSpc>
                <a:spcPts val="11175"/>
              </a:lnSpc>
            </a:pPr>
            <a:r>
              <a:rPr lang="en-US" sz="8799">
                <a:solidFill>
                  <a:srgbClr val="273384"/>
                </a:solidFill>
                <a:ea typeface="Eczar Bold"/>
              </a:rPr>
              <a:t>﻿IP ADRESSING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306360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TextBox 6" id="6"/>
          <p:cNvSpPr txBox="true"/>
          <p:nvPr/>
        </p:nvSpPr>
        <p:spPr>
          <a:xfrm rot="0">
            <a:off x="2733814" y="1626343"/>
            <a:ext cx="12820373" cy="2817368"/>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Types of IP Address</a:t>
            </a:r>
          </a:p>
          <a:p>
            <a:pPr algn="ctr">
              <a:lnSpc>
                <a:spcPts val="11175"/>
              </a:lnSpc>
            </a:pPr>
          </a:p>
        </p:txBody>
      </p:sp>
      <p:sp>
        <p:nvSpPr>
          <p:cNvPr name="Freeform 7" id="7"/>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TextBox 10" id="10"/>
          <p:cNvSpPr txBox="true"/>
          <p:nvPr/>
        </p:nvSpPr>
        <p:spPr>
          <a:xfrm rot="0">
            <a:off x="1643555" y="4329411"/>
            <a:ext cx="14598599" cy="2505770"/>
          </a:xfrm>
          <a:prstGeom prst="rect">
            <a:avLst/>
          </a:prstGeom>
        </p:spPr>
        <p:txBody>
          <a:bodyPr anchor="t" rtlCol="false" tIns="0" lIns="0" bIns="0" rIns="0">
            <a:spAutoFit/>
          </a:bodyPr>
          <a:lstStyle/>
          <a:p>
            <a:pPr algn="ctr" marL="1281737" indent="-640868" lvl="1">
              <a:lnSpc>
                <a:spcPts val="8311"/>
              </a:lnSpc>
              <a:buFont typeface="Arial"/>
              <a:buChar char="•"/>
            </a:pPr>
            <a:r>
              <a:rPr lang="en-US" sz="5936">
                <a:solidFill>
                  <a:srgbClr val="273384"/>
                </a:solidFill>
                <a:latin typeface="Canva Sans Bold"/>
                <a:hlinkClick r:id="rId8" tooltip="https://www.geeksforgeeks.org/what-is-ipv4/"/>
              </a:rPr>
              <a:t>IPv4 (Internet Protocol Version 4)</a:t>
            </a:r>
          </a:p>
          <a:p>
            <a:pPr algn="ctr" marL="1281737" indent="-640868" lvl="1">
              <a:lnSpc>
                <a:spcPts val="8311"/>
              </a:lnSpc>
              <a:buFont typeface="Arial"/>
              <a:buChar char="•"/>
            </a:pPr>
            <a:r>
              <a:rPr lang="en-US" sz="5936">
                <a:solidFill>
                  <a:srgbClr val="273384"/>
                </a:solidFill>
                <a:latin typeface="Canva Sans Bold"/>
                <a:hlinkClick r:id="rId9" tooltip="https://www.geeksforgeeks.org/internet-protocol-version-6-ipv6/"/>
              </a:rPr>
              <a:t>IPv6 (Internet Protocol Version 6)</a:t>
            </a:r>
          </a:p>
          <a:p>
            <a:pPr algn="ctr">
              <a:lnSpc>
                <a:spcPts val="316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719318" y="694682"/>
            <a:ext cx="6887225"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IPV4 :</a:t>
            </a:r>
          </a:p>
        </p:txBody>
      </p:sp>
      <p:sp>
        <p:nvSpPr>
          <p:cNvPr name="TextBox 3" id="3"/>
          <p:cNvSpPr txBox="true"/>
          <p:nvPr/>
        </p:nvSpPr>
        <p:spPr>
          <a:xfrm rot="0">
            <a:off x="719318" y="1963583"/>
            <a:ext cx="16886231" cy="5905651"/>
          </a:xfrm>
          <a:prstGeom prst="rect">
            <a:avLst/>
          </a:prstGeom>
        </p:spPr>
        <p:txBody>
          <a:bodyPr anchor="t" rtlCol="false" tIns="0" lIns="0" bIns="0" rIns="0">
            <a:spAutoFit/>
          </a:bodyPr>
          <a:lstStyle/>
          <a:p>
            <a:pPr marL="727382" indent="-363691" lvl="1">
              <a:lnSpc>
                <a:spcPts val="4716"/>
              </a:lnSpc>
              <a:buFont typeface="Arial"/>
              <a:buChar char="•"/>
            </a:pPr>
            <a:r>
              <a:rPr lang="en-US" sz="3369">
                <a:solidFill>
                  <a:srgbClr val="000000"/>
                </a:solidFill>
                <a:latin typeface="Raleway"/>
                <a:hlinkClick r:id="rId2" tooltip="https://www.geeksforgeeks.org/network-layer-introduction-ipv4/"/>
              </a:rPr>
              <a:t>IPv4</a:t>
            </a:r>
            <a:r>
              <a:rPr lang="en-US" sz="3369">
                <a:solidFill>
                  <a:srgbClr val="000000"/>
                </a:solidFill>
                <a:latin typeface="Raleway"/>
              </a:rPr>
              <a:t> address consists of two things that are the network address and the host address. It stands for Internet Protocol version four. It was introduced in 1981 by DARPA and was the first deployed version in 1982 for production on SATNET and on the ARPANET in January 1983.</a:t>
            </a:r>
          </a:p>
          <a:p>
            <a:pPr>
              <a:lnSpc>
                <a:spcPts val="4716"/>
              </a:lnSpc>
            </a:pPr>
          </a:p>
          <a:p>
            <a:pPr marL="727382" indent="-363691" lvl="1">
              <a:lnSpc>
                <a:spcPts val="4716"/>
              </a:lnSpc>
              <a:buFont typeface="Arial"/>
              <a:buChar char="•"/>
            </a:pPr>
            <a:r>
              <a:rPr lang="en-US" sz="3369">
                <a:solidFill>
                  <a:srgbClr val="000000"/>
                </a:solidFill>
                <a:latin typeface="Raleway"/>
              </a:rPr>
              <a:t>IPv4 addresses are 32-bit integers that have to be expressed in Decimal Notation. It is represented by 4 numbers separated by dots in the range of 0-255, which have to be converted to 0 and 1, to be understood by Computers. For Example, An IPv4 Address can be written as 189.123.123.90.</a:t>
            </a:r>
          </a:p>
          <a:p>
            <a:pPr>
              <a:lnSpc>
                <a:spcPts val="4716"/>
              </a:lnSpc>
            </a:pPr>
          </a:p>
        </p:txBody>
      </p:sp>
      <p:sp>
        <p:nvSpPr>
          <p:cNvPr name="Freeform 4" id="4"/>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3"/>
            <a:stretch>
              <a:fillRect l="-17736" t="0" r="0" b="0"/>
            </a:stretch>
          </a:blipFill>
        </p:spPr>
      </p:sp>
      <p:sp>
        <p:nvSpPr>
          <p:cNvPr name="Freeform 5" id="5"/>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3"/>
            <a:stretch>
              <a:fillRect l="-17736" t="0" r="0" b="0"/>
            </a:stretch>
          </a:blipFill>
        </p:spPr>
      </p:sp>
      <p:sp>
        <p:nvSpPr>
          <p:cNvPr name="Freeform 7" id="7"/>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6"/>
            <a:stretch>
              <a:fillRect l="0" t="0" r="0" b="0"/>
            </a:stretch>
          </a:blipFill>
        </p:spPr>
      </p:sp>
      <p:sp>
        <p:nvSpPr>
          <p:cNvPr name="Freeform 8" id="8"/>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6"/>
            <a:stretch>
              <a:fillRect l="0" t="0" r="0" b="0"/>
            </a:stretch>
          </a:blipFill>
        </p:spPr>
      </p:sp>
      <p:sp>
        <p:nvSpPr>
          <p:cNvPr name="Freeform 9" id="9"/>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574599" y="796342"/>
            <a:ext cx="11232742" cy="1237224"/>
          </a:xfrm>
          <a:prstGeom prst="rect">
            <a:avLst/>
          </a:prstGeom>
        </p:spPr>
        <p:txBody>
          <a:bodyPr anchor="t" rtlCol="false" tIns="0" lIns="0" bIns="0" rIns="0">
            <a:spAutoFit/>
          </a:bodyPr>
          <a:lstStyle/>
          <a:p>
            <a:pPr algn="l" marL="0" indent="0" lvl="0">
              <a:lnSpc>
                <a:spcPts val="9797"/>
              </a:lnSpc>
              <a:spcBef>
                <a:spcPct val="0"/>
              </a:spcBef>
            </a:pPr>
            <a:r>
              <a:rPr lang="en-US" sz="8164">
                <a:solidFill>
                  <a:srgbClr val="273384"/>
                </a:solidFill>
                <a:latin typeface="Eczar Bold"/>
              </a:rPr>
              <a:t>IPv4 Address Format :</a:t>
            </a:r>
          </a:p>
        </p:txBody>
      </p:sp>
      <p:sp>
        <p:nvSpPr>
          <p:cNvPr name="TextBox 3" id="3"/>
          <p:cNvSpPr txBox="true"/>
          <p:nvPr/>
        </p:nvSpPr>
        <p:spPr>
          <a:xfrm rot="0">
            <a:off x="2562071" y="2077298"/>
            <a:ext cx="13662632" cy="1181251"/>
          </a:xfrm>
          <a:prstGeom prst="rect">
            <a:avLst/>
          </a:prstGeom>
        </p:spPr>
        <p:txBody>
          <a:bodyPr anchor="t" rtlCol="false" tIns="0" lIns="0" bIns="0" rIns="0">
            <a:spAutoFit/>
          </a:bodyPr>
          <a:lstStyle/>
          <a:p>
            <a:pPr>
              <a:lnSpc>
                <a:spcPts val="4716"/>
              </a:lnSpc>
            </a:pPr>
            <a:r>
              <a:rPr lang="en-US" sz="3369">
                <a:solidFill>
                  <a:srgbClr val="000000"/>
                </a:solidFill>
                <a:latin typeface="Raleway"/>
              </a:rPr>
              <a:t>IPv4 Address Format is a 32-bit Address that comprises binary digits separated by a dot (.).</a:t>
            </a:r>
          </a:p>
        </p:txBody>
      </p:sp>
      <p:sp>
        <p:nvSpPr>
          <p:cNvPr name="Freeform 4" id="4"/>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5" id="5"/>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7" id="7"/>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8" id="8"/>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9" id="9"/>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0">
            <a:off x="1927719" y="3738515"/>
            <a:ext cx="14931337" cy="4658415"/>
          </a:xfrm>
          <a:custGeom>
            <a:avLst/>
            <a:gdLst/>
            <a:ahLst/>
            <a:cxnLst/>
            <a:rect r="r" b="b" t="t" l="l"/>
            <a:pathLst>
              <a:path h="4658415" w="14931337">
                <a:moveTo>
                  <a:pt x="0" y="0"/>
                </a:moveTo>
                <a:lnTo>
                  <a:pt x="14931336" y="0"/>
                </a:lnTo>
                <a:lnTo>
                  <a:pt x="14931336" y="4658415"/>
                </a:lnTo>
                <a:lnTo>
                  <a:pt x="0" y="4658415"/>
                </a:lnTo>
                <a:lnTo>
                  <a:pt x="0" y="0"/>
                </a:lnTo>
                <a:close/>
              </a:path>
            </a:pathLst>
          </a:custGeom>
          <a:blipFill>
            <a:blip r:embed="rId6"/>
            <a:stretch>
              <a:fillRect l="-1746" t="-5983" r="-1746" b="-5983"/>
            </a:stretch>
          </a:blipFill>
        </p:spPr>
      </p:sp>
      <p:sp>
        <p:nvSpPr>
          <p:cNvPr name="TextBox 11" id="11"/>
          <p:cNvSpPr txBox="true"/>
          <p:nvPr/>
        </p:nvSpPr>
        <p:spPr>
          <a:xfrm rot="0">
            <a:off x="9139238" y="4545701"/>
            <a:ext cx="9525" cy="887095"/>
          </a:xfrm>
          <a:prstGeom prst="rect">
            <a:avLst/>
          </a:prstGeom>
        </p:spPr>
        <p:txBody>
          <a:bodyPr anchor="t" rtlCol="false" tIns="0" lIns="0" bIns="0" rIns="0">
            <a:spAutoFit/>
          </a:bodyPr>
          <a:lstStyle/>
          <a:p>
            <a:pPr algn="ctr">
              <a:lnSpc>
                <a:spcPts val="7279"/>
              </a:lnSpc>
            </a:pPr>
          </a:p>
        </p:txBody>
      </p:sp>
      <p:sp>
        <p:nvSpPr>
          <p:cNvPr name="TextBox 12" id="12"/>
          <p:cNvSpPr txBox="true"/>
          <p:nvPr/>
        </p:nvSpPr>
        <p:spPr>
          <a:xfrm rot="0">
            <a:off x="7224723" y="8677910"/>
            <a:ext cx="433732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IPv4 Address Format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719318" y="694682"/>
            <a:ext cx="6887225"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IPV6 :</a:t>
            </a:r>
          </a:p>
        </p:txBody>
      </p:sp>
      <p:sp>
        <p:nvSpPr>
          <p:cNvPr name="TextBox 3" id="3"/>
          <p:cNvSpPr txBox="true"/>
          <p:nvPr/>
        </p:nvSpPr>
        <p:spPr>
          <a:xfrm rot="0">
            <a:off x="1530487" y="2374763"/>
            <a:ext cx="14942590" cy="4724551"/>
          </a:xfrm>
          <a:prstGeom prst="rect">
            <a:avLst/>
          </a:prstGeom>
        </p:spPr>
        <p:txBody>
          <a:bodyPr anchor="t" rtlCol="false" tIns="0" lIns="0" bIns="0" rIns="0">
            <a:spAutoFit/>
          </a:bodyPr>
          <a:lstStyle/>
          <a:p>
            <a:pPr marL="727382" indent="-363691" lvl="1">
              <a:lnSpc>
                <a:spcPts val="4716"/>
              </a:lnSpc>
              <a:buFont typeface="Arial"/>
              <a:buChar char="•"/>
            </a:pPr>
            <a:r>
              <a:rPr lang="en-US" sz="3369" u="sng">
                <a:solidFill>
                  <a:srgbClr val="000000"/>
                </a:solidFill>
                <a:latin typeface="Raleway"/>
                <a:hlinkClick r:id="rId2" tooltip="https://www.geeksforgeeks.org/network-layer-introduction-ipv4/"/>
              </a:rPr>
              <a:t>IPv6 </a:t>
            </a:r>
            <a:r>
              <a:rPr lang="en-US" sz="3369">
                <a:solidFill>
                  <a:srgbClr val="000000"/>
                </a:solidFill>
                <a:latin typeface="Raleway"/>
                <a:hlinkClick r:id="rId3" tooltip="https://www.geeksforgeeks.org/network-layer-introduction-ipv4/"/>
              </a:rPr>
              <a:t>is based on IPv4 and stands for Internet Protocol version 6. It was first introduced in December 1995 by Internet Engineering Task Force. </a:t>
            </a:r>
          </a:p>
          <a:p>
            <a:pPr>
              <a:lnSpc>
                <a:spcPts val="4716"/>
              </a:lnSpc>
            </a:pPr>
          </a:p>
          <a:p>
            <a:pPr marL="727382" indent="-363691" lvl="1">
              <a:lnSpc>
                <a:spcPts val="4716"/>
              </a:lnSpc>
              <a:buFont typeface="Arial"/>
              <a:buChar char="•"/>
            </a:pPr>
            <a:r>
              <a:rPr lang="en-US" sz="3369">
                <a:solidFill>
                  <a:srgbClr val="000000"/>
                </a:solidFill>
                <a:latin typeface="Raleway"/>
                <a:hlinkClick r:id="rId4" tooltip="https://www.geeksforgeeks.org/network-layer-introduction-ipv4/"/>
              </a:rPr>
              <a:t>IP version 6 is the new version of Internet Protocol, which is way better than IP version 4 in terms of complexity and efficiency. IPv6 is written as a group of 8 hexadecimal numbers separated by colon (:). It can be written as 128 bits of 0s and 1s.</a:t>
            </a:r>
          </a:p>
          <a:p>
            <a:pPr>
              <a:lnSpc>
                <a:spcPts val="4716"/>
              </a:lnSpc>
            </a:pPr>
          </a:p>
        </p:txBody>
      </p:sp>
      <p:sp>
        <p:nvSpPr>
          <p:cNvPr name="Freeform 4" id="4"/>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5"/>
            <a:stretch>
              <a:fillRect l="-17736" t="0" r="0" b="0"/>
            </a:stretch>
          </a:blipFill>
        </p:spPr>
      </p:sp>
      <p:sp>
        <p:nvSpPr>
          <p:cNvPr name="Freeform 5" id="5"/>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5"/>
            <a:stretch>
              <a:fillRect l="-17736" t="0" r="0" b="0"/>
            </a:stretch>
          </a:blipFill>
        </p:spPr>
      </p:sp>
      <p:sp>
        <p:nvSpPr>
          <p:cNvPr name="Freeform 7" id="7"/>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8"/>
            <a:stretch>
              <a:fillRect l="0" t="0" r="0" b="0"/>
            </a:stretch>
          </a:blipFill>
        </p:spPr>
      </p:sp>
      <p:sp>
        <p:nvSpPr>
          <p:cNvPr name="Freeform 8" id="8"/>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8"/>
            <a:stretch>
              <a:fillRect l="0" t="0" r="0" b="0"/>
            </a:stretch>
          </a:blipFill>
        </p:spPr>
      </p:sp>
      <p:sp>
        <p:nvSpPr>
          <p:cNvPr name="Freeform 9" id="9"/>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574599" y="796342"/>
            <a:ext cx="11232742" cy="1237224"/>
          </a:xfrm>
          <a:prstGeom prst="rect">
            <a:avLst/>
          </a:prstGeom>
        </p:spPr>
        <p:txBody>
          <a:bodyPr anchor="t" rtlCol="false" tIns="0" lIns="0" bIns="0" rIns="0">
            <a:spAutoFit/>
          </a:bodyPr>
          <a:lstStyle/>
          <a:p>
            <a:pPr algn="l" marL="0" indent="0" lvl="0">
              <a:lnSpc>
                <a:spcPts val="9797"/>
              </a:lnSpc>
              <a:spcBef>
                <a:spcPct val="0"/>
              </a:spcBef>
            </a:pPr>
            <a:r>
              <a:rPr lang="en-US" sz="8164">
                <a:solidFill>
                  <a:srgbClr val="273384"/>
                </a:solidFill>
                <a:latin typeface="Eczar Bold"/>
              </a:rPr>
              <a:t>IPv6 Address Format :</a:t>
            </a:r>
          </a:p>
        </p:txBody>
      </p:sp>
      <p:sp>
        <p:nvSpPr>
          <p:cNvPr name="TextBox 3" id="3"/>
          <p:cNvSpPr txBox="true"/>
          <p:nvPr/>
        </p:nvSpPr>
        <p:spPr>
          <a:xfrm rot="0">
            <a:off x="2312684" y="2077298"/>
            <a:ext cx="13662632" cy="1181251"/>
          </a:xfrm>
          <a:prstGeom prst="rect">
            <a:avLst/>
          </a:prstGeom>
        </p:spPr>
        <p:txBody>
          <a:bodyPr anchor="t" rtlCol="false" tIns="0" lIns="0" bIns="0" rIns="0">
            <a:spAutoFit/>
          </a:bodyPr>
          <a:lstStyle/>
          <a:p>
            <a:pPr>
              <a:lnSpc>
                <a:spcPts val="4716"/>
              </a:lnSpc>
            </a:pPr>
            <a:r>
              <a:rPr lang="en-US" sz="3369">
                <a:solidFill>
                  <a:srgbClr val="000000"/>
                </a:solidFill>
                <a:latin typeface="Raleway"/>
              </a:rPr>
              <a:t>IPv6 Address Format is a 128-bit IP Address, which is written in a group of 8 hexadecimal numbers separated by colon (:).</a:t>
            </a:r>
          </a:p>
        </p:txBody>
      </p:sp>
      <p:sp>
        <p:nvSpPr>
          <p:cNvPr name="Freeform 4" id="4"/>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5" id="5"/>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7" id="7"/>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8" id="8"/>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9" id="9"/>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0">
            <a:off x="1921372" y="3918561"/>
            <a:ext cx="13788042" cy="3311785"/>
          </a:xfrm>
          <a:custGeom>
            <a:avLst/>
            <a:gdLst/>
            <a:ahLst/>
            <a:cxnLst/>
            <a:rect r="r" b="b" t="t" l="l"/>
            <a:pathLst>
              <a:path h="3311785" w="13788042">
                <a:moveTo>
                  <a:pt x="0" y="0"/>
                </a:moveTo>
                <a:lnTo>
                  <a:pt x="13788042" y="0"/>
                </a:lnTo>
                <a:lnTo>
                  <a:pt x="13788042" y="3311785"/>
                </a:lnTo>
                <a:lnTo>
                  <a:pt x="0" y="3311785"/>
                </a:lnTo>
                <a:lnTo>
                  <a:pt x="0" y="0"/>
                </a:lnTo>
                <a:close/>
              </a:path>
            </a:pathLst>
          </a:custGeom>
          <a:blipFill>
            <a:blip r:embed="rId6"/>
            <a:stretch>
              <a:fillRect l="-3107" t="-10619" r="-1891" b="-10619"/>
            </a:stretch>
          </a:blipFill>
        </p:spPr>
      </p:sp>
      <p:sp>
        <p:nvSpPr>
          <p:cNvPr name="TextBox 11" id="11"/>
          <p:cNvSpPr txBox="true"/>
          <p:nvPr/>
        </p:nvSpPr>
        <p:spPr>
          <a:xfrm rot="0">
            <a:off x="4241298" y="7550317"/>
            <a:ext cx="8033817" cy="613409"/>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a:rPr>
              <a:t>IPv6 Address Format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359659" y="825827"/>
            <a:ext cx="17568682"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BENEFITS OF IPV6 OVER IPV4:</a:t>
            </a:r>
          </a:p>
        </p:txBody>
      </p:sp>
      <p:sp>
        <p:nvSpPr>
          <p:cNvPr name="TextBox 3" id="3"/>
          <p:cNvSpPr txBox="true"/>
          <p:nvPr/>
        </p:nvSpPr>
        <p:spPr>
          <a:xfrm rot="0">
            <a:off x="1344098" y="2073602"/>
            <a:ext cx="14942590" cy="7677301"/>
          </a:xfrm>
          <a:prstGeom prst="rect">
            <a:avLst/>
          </a:prstGeom>
        </p:spPr>
        <p:txBody>
          <a:bodyPr anchor="t" rtlCol="false" tIns="0" lIns="0" bIns="0" rIns="0">
            <a:spAutoFit/>
          </a:bodyPr>
          <a:lstStyle/>
          <a:p>
            <a:pPr>
              <a:lnSpc>
                <a:spcPts val="4716"/>
              </a:lnSpc>
            </a:pPr>
            <a:r>
              <a:rPr lang="en-US" sz="3369">
                <a:solidFill>
                  <a:srgbClr val="000000"/>
                </a:solidFill>
                <a:latin typeface="Raleway"/>
                <a:hlinkClick r:id="rId2" tooltip="https://www.geeksforgeeks.org/network-layer-introduction-ipv4/"/>
              </a:rPr>
              <a:t>The recent Version of IP IPv6 has a greater advantage over IPv4. Here are some of the mentioned benefits:</a:t>
            </a:r>
          </a:p>
          <a:p>
            <a:pPr>
              <a:lnSpc>
                <a:spcPts val="4716"/>
              </a:lnSpc>
            </a:pPr>
          </a:p>
          <a:p>
            <a:pPr marL="727382" indent="-363691" lvl="1">
              <a:lnSpc>
                <a:spcPts val="4716"/>
              </a:lnSpc>
              <a:buFont typeface="Arial"/>
              <a:buChar char="•"/>
            </a:pPr>
            <a:r>
              <a:rPr lang="en-US" sz="3369">
                <a:solidFill>
                  <a:srgbClr val="000000"/>
                </a:solidFill>
                <a:latin typeface="Raleway Bold"/>
                <a:hlinkClick r:id="rId3" tooltip="https://www.geeksforgeeks.org/network-layer-introduction-ipv4/"/>
              </a:rPr>
              <a:t>Larger Address Space:</a:t>
            </a:r>
            <a:r>
              <a:rPr lang="en-US" sz="3369">
                <a:solidFill>
                  <a:srgbClr val="000000"/>
                </a:solidFill>
                <a:latin typeface="Raleway"/>
                <a:hlinkClick r:id="rId4" tooltip="https://www.geeksforgeeks.org/network-layer-introduction-ipv4/"/>
              </a:rPr>
              <a:t> IPv6 has a greater address space than IPv4, which is required for expanding the IP Connected Devices. IPv6 has 128 bit IP Address rather and IPv4 has a 32-bit Address.</a:t>
            </a:r>
          </a:p>
          <a:p>
            <a:pPr>
              <a:lnSpc>
                <a:spcPts val="4716"/>
              </a:lnSpc>
            </a:pPr>
          </a:p>
          <a:p>
            <a:pPr marL="727382" indent="-363691" lvl="1">
              <a:lnSpc>
                <a:spcPts val="4716"/>
              </a:lnSpc>
              <a:buFont typeface="Arial"/>
              <a:buChar char="•"/>
            </a:pPr>
            <a:r>
              <a:rPr lang="en-US" sz="3369">
                <a:solidFill>
                  <a:srgbClr val="000000"/>
                </a:solidFill>
                <a:latin typeface="Raleway Bold"/>
                <a:hlinkClick r:id="rId5" tooltip="https://www.geeksforgeeks.org/network-layer-introduction-ipv4/"/>
              </a:rPr>
              <a:t>Improved Security: </a:t>
            </a:r>
            <a:r>
              <a:rPr lang="en-US" sz="3369">
                <a:solidFill>
                  <a:srgbClr val="000000"/>
                </a:solidFill>
                <a:latin typeface="Raleway"/>
                <a:hlinkClick r:id="rId6" tooltip="https://www.geeksforgeeks.org/network-layer-introduction-ipv4/"/>
              </a:rPr>
              <a:t>IPv6 has some improved security which is built in with it. IPv6 offers security like Data Authentication, Data Encryption, etc. Here, an Internet Connection is more Secure.</a:t>
            </a:r>
          </a:p>
          <a:p>
            <a:pPr>
              <a:lnSpc>
                <a:spcPts val="4716"/>
              </a:lnSpc>
            </a:pPr>
          </a:p>
          <a:p>
            <a:pPr>
              <a:lnSpc>
                <a:spcPts val="4716"/>
              </a:lnSpc>
            </a:pPr>
          </a:p>
          <a:p>
            <a:pPr>
              <a:lnSpc>
                <a:spcPts val="4716"/>
              </a:lnSpc>
            </a:pPr>
          </a:p>
        </p:txBody>
      </p:sp>
      <p:sp>
        <p:nvSpPr>
          <p:cNvPr name="Freeform 4" id="4"/>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7"/>
            <a:stretch>
              <a:fillRect l="-17736" t="0" r="0" b="0"/>
            </a:stretch>
          </a:blipFill>
        </p:spPr>
      </p:sp>
      <p:sp>
        <p:nvSpPr>
          <p:cNvPr name="Freeform 5" id="5"/>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7"/>
            <a:stretch>
              <a:fillRect l="-17736" t="0" r="0" b="0"/>
            </a:stretch>
          </a:blipFill>
        </p:spPr>
      </p:sp>
      <p:sp>
        <p:nvSpPr>
          <p:cNvPr name="Freeform 7" id="7"/>
          <p:cNvSpPr/>
          <p:nvPr/>
        </p:nvSpPr>
        <p:spPr>
          <a:xfrm flipH="false" flipV="false" rot="0">
            <a:off x="-3771997" y="3388005"/>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10"/>
            <a:stretch>
              <a:fillRect l="0" t="0" r="0" b="0"/>
            </a:stretch>
          </a:blipFill>
        </p:spPr>
      </p:sp>
      <p:sp>
        <p:nvSpPr>
          <p:cNvPr name="Freeform 8" id="8"/>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10"/>
            <a:stretch>
              <a:fillRect l="0" t="0" r="0" b="0"/>
            </a:stretch>
          </a:blipFill>
        </p:spPr>
      </p:sp>
      <p:sp>
        <p:nvSpPr>
          <p:cNvPr name="Freeform 9" id="9"/>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10"/>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DAFpLR1lUaM</dc:identifier>
  <dcterms:modified xsi:type="dcterms:W3CDTF">2011-08-01T06:04:30Z</dcterms:modified>
  <cp:revision>1</cp:revision>
  <dc:title>IPV4 and IPV6</dc:title>
</cp:coreProperties>
</file>